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067" r:id="rId3"/>
    <p:sldId id="2088" r:id="rId4"/>
    <p:sldId id="2083" r:id="rId5"/>
    <p:sldId id="2085" r:id="rId6"/>
  </p:sldIdLst>
  <p:sldSz cx="9144000" cy="5715000" type="screen16x1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EA8"/>
    <a:srgbClr val="0B55A3"/>
    <a:srgbClr val="E31E24"/>
    <a:srgbClr val="55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3" autoAdjust="0"/>
    <p:restoredTop sz="83136" autoAdjust="0"/>
  </p:normalViewPr>
  <p:slideViewPr>
    <p:cSldViewPr snapToGrid="0">
      <p:cViewPr varScale="1">
        <p:scale>
          <a:sx n="89" d="100"/>
          <a:sy n="89" d="100"/>
        </p:scale>
        <p:origin x="714" y="84"/>
      </p:cViewPr>
      <p:guideLst>
        <p:guide orient="horz" pos="1981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88654-74D0-44C1-876B-1AFC783004E5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1243013"/>
            <a:ext cx="5372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DDC5-3517-4D10-978A-F6F3233D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38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</a:rPr>
              <a:t>All meetings will be recorded and copies will be available in the Knowledge Base</a:t>
            </a:r>
          </a:p>
          <a:p>
            <a:pPr marL="0" indent="0">
              <a:buFontTx/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Please put questions in the chat log. This will be monitored through the meeting</a:t>
            </a:r>
          </a:p>
          <a:p>
            <a:pPr marL="0" indent="0">
              <a:buFontTx/>
              <a:buNone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</a:rPr>
              <a:t>Please Mute during presentations in order to avoid background noises etc</a:t>
            </a:r>
          </a:p>
          <a:p>
            <a:pPr marL="0" indent="0">
              <a:buFontTx/>
              <a:buNone/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</a:rPr>
              <a:t>Knowledge Base – Login and Password – will be sent by email.</a:t>
            </a:r>
          </a:p>
          <a:p>
            <a:pPr>
              <a:buFontTx/>
              <a:buNone/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Have you returned your NDA yet? Also pics and bios</a:t>
            </a:r>
          </a:p>
          <a:p>
            <a:pPr marL="0" indent="0">
              <a:buFontTx/>
              <a:buNone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</a:rPr>
              <a:t>Please let us know if you need to miss a session.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37DDC5-3517-4D10-978A-F6F3233D42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8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307E-BBBD-41AB-91ED-1ED494878A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6A3-C3C2-4068-8CEC-7C905C704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5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307E-BBBD-41AB-91ED-1ED494878A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6A3-C3C2-4068-8CEC-7C905C704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20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307E-BBBD-41AB-91ED-1ED494878A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6A3-C3C2-4068-8CEC-7C905C704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97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307E-BBBD-41AB-91ED-1ED494878A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6A3-C3C2-4068-8CEC-7C905C704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8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307E-BBBD-41AB-91ED-1ED494878A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6A3-C3C2-4068-8CEC-7C905C704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2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307E-BBBD-41AB-91ED-1ED494878A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6A3-C3C2-4068-8CEC-7C905C704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10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307E-BBBD-41AB-91ED-1ED494878A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6A3-C3C2-4068-8CEC-7C905C704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5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5D78B1-41FC-4027-A31C-EDE18E73F36F}"/>
              </a:ext>
            </a:extLst>
          </p:cNvPr>
          <p:cNvCxnSpPr>
            <a:cxnSpLocks/>
          </p:cNvCxnSpPr>
          <p:nvPr userDrawn="1"/>
        </p:nvCxnSpPr>
        <p:spPr>
          <a:xfrm flipV="1">
            <a:off x="133366" y="5305499"/>
            <a:ext cx="7520441" cy="1"/>
          </a:xfrm>
          <a:prstGeom prst="line">
            <a:avLst/>
          </a:prstGeom>
          <a:ln w="19050">
            <a:solidFill>
              <a:srgbClr val="55A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5BF2E13-DE5C-4495-BBDC-7E9415A84349}"/>
              </a:ext>
            </a:extLst>
          </p:cNvPr>
          <p:cNvSpPr txBox="1"/>
          <p:nvPr userDrawn="1"/>
        </p:nvSpPr>
        <p:spPr>
          <a:xfrm>
            <a:off x="86932" y="5331054"/>
            <a:ext cx="1359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VFD Pro Ltd, 2020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29AE6B-5646-4502-8C05-29C8C31E16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640" y="4948346"/>
            <a:ext cx="1123810" cy="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2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B7B09FE-D666-4E71-9BDE-776071037EF5}"/>
              </a:ext>
            </a:extLst>
          </p:cNvPr>
          <p:cNvCxnSpPr>
            <a:cxnSpLocks/>
          </p:cNvCxnSpPr>
          <p:nvPr userDrawn="1"/>
        </p:nvCxnSpPr>
        <p:spPr>
          <a:xfrm>
            <a:off x="133366" y="5381339"/>
            <a:ext cx="6831314" cy="0"/>
          </a:xfrm>
          <a:prstGeom prst="line">
            <a:avLst/>
          </a:prstGeom>
          <a:ln w="19050">
            <a:solidFill>
              <a:srgbClr val="0B55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33F0905-1648-415A-827C-10ECF4CDDDD6}"/>
              </a:ext>
            </a:extLst>
          </p:cNvPr>
          <p:cNvSpPr txBox="1"/>
          <p:nvPr userDrawn="1"/>
        </p:nvSpPr>
        <p:spPr>
          <a:xfrm>
            <a:off x="104775" y="5410708"/>
            <a:ext cx="18886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Business Growth Advice Ltd, 2020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F3CE5E0-B3E9-4234-9F54-676CE06B97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504" y="5208394"/>
            <a:ext cx="1972721" cy="31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8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307E-BBBD-41AB-91ED-1ED494878A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6A3-C3C2-4068-8CEC-7C905C704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50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307E-BBBD-41AB-91ED-1ED494878A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6A3-C3C2-4068-8CEC-7C905C704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9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307E-BBBD-41AB-91ED-1ED494878A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4E6A3-C3C2-4068-8CEC-7C905C704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91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-advisor.org.uk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5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127145-D481-4568-BDE6-582A51E58E8F}"/>
              </a:ext>
            </a:extLst>
          </p:cNvPr>
          <p:cNvSpPr/>
          <p:nvPr/>
        </p:nvSpPr>
        <p:spPr>
          <a:xfrm>
            <a:off x="2575273" y="601831"/>
            <a:ext cx="3536353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Welcome </a:t>
            </a:r>
          </a:p>
          <a:p>
            <a:pPr algn="ctr"/>
            <a:r>
              <a:rPr lang="en-GB" sz="5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</a:t>
            </a:r>
          </a:p>
          <a:p>
            <a:pPr algn="ctr"/>
            <a:r>
              <a:rPr lang="en-GB" sz="5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Two</a:t>
            </a:r>
            <a:endParaRPr lang="en-GB" sz="5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3AC9CD-7C92-4E3A-B948-81C802B9F70C}"/>
              </a:ext>
            </a:extLst>
          </p:cNvPr>
          <p:cNvSpPr/>
          <p:nvPr/>
        </p:nvSpPr>
        <p:spPr>
          <a:xfrm>
            <a:off x="0" y="4055533"/>
            <a:ext cx="9144000" cy="1659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28CA7E-2309-40EC-88C5-79A01BEA1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532" y="4330309"/>
            <a:ext cx="6819053" cy="109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5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5EF4FE-A7EA-48F7-AD86-1E0D97779E48}"/>
              </a:ext>
            </a:extLst>
          </p:cNvPr>
          <p:cNvSpPr/>
          <p:nvPr/>
        </p:nvSpPr>
        <p:spPr>
          <a:xfrm>
            <a:off x="147551" y="178519"/>
            <a:ext cx="8848897" cy="509564"/>
          </a:xfrm>
          <a:prstGeom prst="rect">
            <a:avLst/>
          </a:prstGeom>
        </p:spPr>
        <p:txBody>
          <a:bodyPr wrap="square" lIns="77916" tIns="38958" rIns="77916" bIns="38958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Your 12 Week Journey</a:t>
            </a:r>
            <a:endParaRPr lang="en-GB" sz="2800" b="1" dirty="0">
              <a:solidFill>
                <a:srgbClr val="0B55A3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ED6F93-C3D3-4554-8709-C2A1399C53D8}"/>
              </a:ext>
            </a:extLst>
          </p:cNvPr>
          <p:cNvSpPr/>
          <p:nvPr/>
        </p:nvSpPr>
        <p:spPr>
          <a:xfrm>
            <a:off x="295103" y="595181"/>
            <a:ext cx="8848897" cy="4524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1:  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Engaging, Agreeing the ROI and Setting Success Criteria from Day One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2:   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Critical Universal KPIs and the Universal Business Growth Drivers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3:   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Get an In-Depth Business Understanding in Less than 5 minutes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4:   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'Conversation' Become Indispensable and Agree Commercials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5:   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Creating a Credible Profit and Loss Forecast Part 1 of 2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6:   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Creating a Credible Profit and Loss Forecast Part 2 of 2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7:   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Real World  Planning and How to Obtain Business Finance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8:   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From 'Dust Trap' to Alchemist - Reporting Actual vs Plan +++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9:   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If I Give You £10 and ask for £1 Back, How Many £10's Do You Want?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10: 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Quick Wins Cost Savings Deliver an Instant ROI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11: 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Business Intelligence Answering All The Other Questions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Week 12: 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Putting It All Together:  From DIY to DFY and Become Indispensable</a:t>
            </a:r>
          </a:p>
        </p:txBody>
      </p:sp>
    </p:spTree>
    <p:extLst>
      <p:ext uri="{BB962C8B-B14F-4D97-AF65-F5344CB8AC3E}">
        <p14:creationId xmlns:p14="http://schemas.microsoft.com/office/powerpoint/2010/main" val="309144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5EF4FE-A7EA-48F7-AD86-1E0D97779E48}"/>
              </a:ext>
            </a:extLst>
          </p:cNvPr>
          <p:cNvSpPr/>
          <p:nvPr/>
        </p:nvSpPr>
        <p:spPr>
          <a:xfrm>
            <a:off x="147551" y="253822"/>
            <a:ext cx="8848897" cy="509564"/>
          </a:xfrm>
          <a:prstGeom prst="rect">
            <a:avLst/>
          </a:prstGeom>
        </p:spPr>
        <p:txBody>
          <a:bodyPr wrap="square" lIns="77916" tIns="38958" rIns="77916" bIns="38958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Have you:-</a:t>
            </a:r>
            <a:endParaRPr lang="en-GB" sz="2800" b="1" dirty="0">
              <a:solidFill>
                <a:srgbClr val="0B55A3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ED6F93-C3D3-4554-8709-C2A1399C53D8}"/>
              </a:ext>
            </a:extLst>
          </p:cNvPr>
          <p:cNvSpPr/>
          <p:nvPr/>
        </p:nvSpPr>
        <p:spPr>
          <a:xfrm>
            <a:off x="295103" y="1013822"/>
            <a:ext cx="8848897" cy="2077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Downloaded the VFD-Pro Demo-Report?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Downloaded the VFD-Pro Business Overview Report -  Playbook?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Read through them?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EE4DF11-E68A-462B-97F2-04E9BA816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521" y="2287570"/>
            <a:ext cx="2148444" cy="303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9F155F3-A83E-43BB-A89F-446F17DB6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197" y="2179335"/>
            <a:ext cx="2287318" cy="303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72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5EF4FE-A7EA-48F7-AD86-1E0D97779E48}"/>
              </a:ext>
            </a:extLst>
          </p:cNvPr>
          <p:cNvSpPr/>
          <p:nvPr/>
        </p:nvSpPr>
        <p:spPr>
          <a:xfrm>
            <a:off x="147551" y="187484"/>
            <a:ext cx="8848897" cy="509564"/>
          </a:xfrm>
          <a:prstGeom prst="rect">
            <a:avLst/>
          </a:prstGeom>
        </p:spPr>
        <p:txBody>
          <a:bodyPr wrap="square" lIns="77916" tIns="38958" rIns="77916" bIns="38958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This Week’s “Homework”</a:t>
            </a:r>
            <a:endParaRPr lang="en-GB" sz="2800" b="1" dirty="0">
              <a:solidFill>
                <a:srgbClr val="0B55A3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1E27D7-AAD4-4331-8FD4-EB9A4B154CA6}"/>
              </a:ext>
            </a:extLst>
          </p:cNvPr>
          <p:cNvSpPr/>
          <p:nvPr/>
        </p:nvSpPr>
        <p:spPr>
          <a:xfrm>
            <a:off x="626943" y="1201041"/>
            <a:ext cx="75918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Practice your discussion in time for Thursday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Work groups the same as last week.</a:t>
            </a:r>
          </a:p>
          <a:p>
            <a:pPr algn="ctr"/>
            <a:endParaRPr lang="en-GB" sz="1400" dirty="0"/>
          </a:p>
          <a:p>
            <a:pPr algn="ctr"/>
            <a:r>
              <a:rPr lang="en-GB" sz="2400" dirty="0">
                <a:solidFill>
                  <a:srgbClr val="175EA8"/>
                </a:solidFill>
              </a:rPr>
              <a:t>Jeremy Webb &amp; Dermot O’Kane</a:t>
            </a:r>
            <a:br>
              <a:rPr lang="en-GB" sz="2400" dirty="0">
                <a:solidFill>
                  <a:srgbClr val="175EA8"/>
                </a:solidFill>
              </a:rPr>
            </a:br>
            <a:r>
              <a:rPr lang="en-GB" sz="2400" dirty="0">
                <a:solidFill>
                  <a:srgbClr val="175EA8"/>
                </a:solidFill>
              </a:rPr>
              <a:t>Charlie McClelland &amp; David Lee</a:t>
            </a:r>
            <a:br>
              <a:rPr lang="en-GB" sz="2400" dirty="0">
                <a:solidFill>
                  <a:srgbClr val="175EA8"/>
                </a:solidFill>
              </a:rPr>
            </a:br>
            <a:r>
              <a:rPr lang="en-GB" sz="2400" dirty="0">
                <a:solidFill>
                  <a:srgbClr val="175EA8"/>
                </a:solidFill>
              </a:rPr>
              <a:t>Cliff Spolander, David Mack and John Minchell</a:t>
            </a:r>
            <a:br>
              <a:rPr lang="en-GB" sz="2400" dirty="0">
                <a:solidFill>
                  <a:srgbClr val="175EA8"/>
                </a:solidFill>
              </a:rPr>
            </a:br>
            <a:r>
              <a:rPr lang="en-GB" sz="2400" dirty="0">
                <a:solidFill>
                  <a:srgbClr val="175EA8"/>
                </a:solidFill>
              </a:rPr>
              <a:t>John Greene &amp; Jimmy Garnier</a:t>
            </a:r>
            <a:br>
              <a:rPr lang="en-GB" dirty="0"/>
            </a:br>
            <a:r>
              <a:rPr lang="en-GB" sz="1400" dirty="0"/>
              <a:t> </a:t>
            </a: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8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553621-D91F-4507-A0E7-DAB5278163C3}"/>
              </a:ext>
            </a:extLst>
          </p:cNvPr>
          <p:cNvSpPr/>
          <p:nvPr/>
        </p:nvSpPr>
        <p:spPr>
          <a:xfrm>
            <a:off x="655731" y="3384533"/>
            <a:ext cx="7832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Helping SME’s develop, grow and thrive so they in turn will create more employment with all the benefits that will bring to UK industry.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93ECB6-A24D-4FAF-8D10-4DBD8DC11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753" y="975839"/>
            <a:ext cx="3980489" cy="204965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B40A8D1-6EB3-499E-9C52-647E923F2E1A}"/>
              </a:ext>
            </a:extLst>
          </p:cNvPr>
          <p:cNvSpPr/>
          <p:nvPr/>
        </p:nvSpPr>
        <p:spPr>
          <a:xfrm>
            <a:off x="147551" y="242762"/>
            <a:ext cx="8848897" cy="509564"/>
          </a:xfrm>
          <a:prstGeom prst="rect">
            <a:avLst/>
          </a:prstGeom>
        </p:spPr>
        <p:txBody>
          <a:bodyPr wrap="square" lIns="77916" tIns="38958" rIns="77916" bIns="38958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0B55A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Until Thursday…</a:t>
            </a:r>
            <a:endParaRPr lang="en-GB" sz="2800" b="1" dirty="0">
              <a:solidFill>
                <a:srgbClr val="0B55A3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5ACF61-3A06-46AD-B31C-D2A630192FF8}"/>
              </a:ext>
            </a:extLst>
          </p:cNvPr>
          <p:cNvSpPr/>
          <p:nvPr/>
        </p:nvSpPr>
        <p:spPr>
          <a:xfrm>
            <a:off x="2137508" y="4069779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Ray Watson</a:t>
            </a:r>
          </a:p>
          <a:p>
            <a:pPr algn="ctr"/>
            <a:r>
              <a:rPr lang="en-GB" dirty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Director</a:t>
            </a:r>
          </a:p>
          <a:p>
            <a:pPr algn="ctr"/>
            <a:r>
              <a:rPr lang="en-GB" dirty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Business Growth Advice Ltd</a:t>
            </a:r>
          </a:p>
          <a:p>
            <a:pPr algn="ctr"/>
            <a:r>
              <a:rPr lang="en-GB" sz="1200" dirty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3"/>
              </a:rPr>
              <a:t>www.Business-Advisor.org.uk</a:t>
            </a:r>
            <a:r>
              <a:rPr lang="en-GB" sz="1200" dirty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dirty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005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30051</TotalTime>
  <Words>363</Words>
  <Application>Microsoft Office PowerPoint</Application>
  <PresentationFormat>On-screen Show (16:10)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Plowright</dc:creator>
  <cp:lastModifiedBy>Ray Watson</cp:lastModifiedBy>
  <cp:revision>196</cp:revision>
  <cp:lastPrinted>2020-04-20T15:48:48Z</cp:lastPrinted>
  <dcterms:created xsi:type="dcterms:W3CDTF">2020-03-27T07:30:45Z</dcterms:created>
  <dcterms:modified xsi:type="dcterms:W3CDTF">2020-10-06T08:43:52Z</dcterms:modified>
</cp:coreProperties>
</file>